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70" r:id="rId1"/>
  </p:sldMasterIdLst>
  <p:notesMasterIdLst>
    <p:notesMasterId r:id="rId10"/>
  </p:notesMasterIdLst>
  <p:sldIdLst>
    <p:sldId id="256" r:id="rId2"/>
    <p:sldId id="258" r:id="rId3"/>
    <p:sldId id="262" r:id="rId4"/>
    <p:sldId id="257" r:id="rId5"/>
    <p:sldId id="259" r:id="rId6"/>
    <p:sldId id="260" r:id="rId7"/>
    <p:sldId id="261" r:id="rId8"/>
    <p:sldId id="26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Perfect DOS VGA 437" panose="02000009000000000000" pitchFamily="49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9224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78241" autoAdjust="0"/>
  </p:normalViewPr>
  <p:slideViewPr>
    <p:cSldViewPr>
      <p:cViewPr varScale="1">
        <p:scale>
          <a:sx n="67" d="100"/>
          <a:sy n="67" d="100"/>
        </p:scale>
        <p:origin x="1248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5FAE65-009B-4E93-A15C-448499372AA8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B96CE-152F-4BC3-A439-84F0E796DA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2570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Hi, my name is Jake Del Mastro. I’m a software engineer at Autodesk, but tonight I’m going to talk a bit about a personal project that I’m doing for fun. </a:t>
            </a:r>
          </a:p>
          <a:p>
            <a:r>
              <a:rPr lang="en-CA" dirty="0"/>
              <a:t>- I decided a while ago to try writing a point and click adventure game called “Chuck Jones: Space Cop of the Future” for MS-DOS. And in terms of </a:t>
            </a:r>
            <a:r>
              <a:rPr lang="en-CA" dirty="0" err="1"/>
              <a:t>cpu</a:t>
            </a:r>
            <a:r>
              <a:rPr lang="en-CA" dirty="0"/>
              <a:t> were are talking about a 16 bit intel 8088. Naturally I decided to do it in the best language: C++.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B96CE-152F-4BC3-A439-84F0E796DA3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2741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Before I really get into it I just want to give a warning that you should not mistake any part of this talk for general C++ advice, I’m not using C++11 and writing code for a 40 year old processor is a highly specific use case. But anyways lets talk about this case.</a:t>
            </a:r>
          </a:p>
          <a:p>
            <a:pPr marL="171450" indent="-171450">
              <a:buFontTx/>
              <a:buChar char="-"/>
            </a:pPr>
            <a:r>
              <a:rPr lang="en-CA" dirty="0"/>
              <a:t>Firstly when we’re any writing code we </a:t>
            </a:r>
            <a:r>
              <a:rPr lang="en-CA" dirty="0" err="1"/>
              <a:t>wanna</a:t>
            </a:r>
            <a:r>
              <a:rPr lang="en-CA" dirty="0"/>
              <a:t> look at what our goals are, ours are pretty simple ( read goals )</a:t>
            </a:r>
          </a:p>
          <a:p>
            <a:pPr marL="171450" indent="-171450">
              <a:buFontTx/>
              <a:buChar char="-"/>
            </a:pPr>
            <a:r>
              <a:rPr lang="en-CA" dirty="0"/>
              <a:t>So how exactly do we accomplish this? Well ( read how )</a:t>
            </a:r>
          </a:p>
          <a:p>
            <a:pPr marL="171450" indent="-171450">
              <a:buFontTx/>
              <a:buChar char="-"/>
            </a:pPr>
            <a:r>
              <a:rPr lang="en-CA" dirty="0"/>
              <a:t>So lets move on to some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B96CE-152F-4BC3-A439-84F0E796DA34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83767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So on the intel 8088 an int is 16 bits. There are also a couple of other types that are sizes you might not expect.</a:t>
            </a:r>
          </a:p>
          <a:p>
            <a:pPr marL="171450" indent="-171450">
              <a:buFontTx/>
              <a:buChar char="-"/>
            </a:pPr>
            <a:r>
              <a:rPr lang="en-CA" dirty="0"/>
              <a:t>I’m </a:t>
            </a:r>
            <a:r>
              <a:rPr lang="en-CA" dirty="0" err="1"/>
              <a:t>gonna</a:t>
            </a:r>
            <a:r>
              <a:rPr lang="en-CA" dirty="0"/>
              <a:t> show you a contrived example because I don’t have enough time to explain planar graphics</a:t>
            </a:r>
          </a:p>
          <a:p>
            <a:pPr marL="171450" indent="-171450">
              <a:buFontTx/>
              <a:buChar char="-"/>
            </a:pPr>
            <a:r>
              <a:rPr lang="en-CA" dirty="0"/>
              <a:t>Does anyone see </a:t>
            </a:r>
            <a:r>
              <a:rPr lang="en-CA" dirty="0" err="1"/>
              <a:t>whats</a:t>
            </a:r>
            <a:r>
              <a:rPr lang="en-CA" dirty="0"/>
              <a:t> wrong here</a:t>
            </a:r>
          </a:p>
          <a:p>
            <a:pPr marL="171450" indent="-171450">
              <a:buFontTx/>
              <a:buChar char="-"/>
            </a:pPr>
            <a:r>
              <a:rPr lang="en-CA" dirty="0"/>
              <a:t>Ok so what I do is use </a:t>
            </a:r>
            <a:r>
              <a:rPr lang="en-CA" dirty="0" err="1"/>
              <a:t>stdint</a:t>
            </a:r>
            <a:r>
              <a:rPr lang="en-CA" dirty="0"/>
              <a:t> types for everything because it helps me see what is actually going 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B96CE-152F-4BC3-A439-84F0E796DA34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9149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So to play the music in the game I use midi, and there are several different audio devices that I can use to play it back</a:t>
            </a:r>
          </a:p>
          <a:p>
            <a:pPr marL="171450" indent="-171450">
              <a:buFontTx/>
              <a:buChar char="-"/>
            </a:pPr>
            <a:r>
              <a:rPr lang="en-CA" dirty="0"/>
              <a:t>So at run time we load a table of function pointers to handle different midi messages</a:t>
            </a:r>
          </a:p>
          <a:p>
            <a:pPr marL="171450" indent="-171450">
              <a:buFontTx/>
              <a:buChar char="-"/>
            </a:pPr>
            <a:r>
              <a:rPr lang="en-CA" dirty="0"/>
              <a:t>Luckily on the 8088 there is an instruction that basically dereferences a function pointer at an address and then calls it in one go</a:t>
            </a:r>
          </a:p>
          <a:p>
            <a:pPr marL="171450" indent="-171450">
              <a:buFontTx/>
              <a:buChar char="-"/>
            </a:pPr>
            <a:r>
              <a:rPr lang="en-CA" dirty="0"/>
              <a:t>I verified this by looking at the assembly and this ends up being a really efficient way to process midi messages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B96CE-152F-4BC3-A439-84F0E796DA34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2910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So we </a:t>
            </a:r>
            <a:r>
              <a:rPr lang="en-CA" dirty="0" err="1"/>
              <a:t>wanna</a:t>
            </a:r>
            <a:r>
              <a:rPr lang="en-CA" dirty="0"/>
              <a:t> reduce code size right. </a:t>
            </a:r>
          </a:p>
          <a:p>
            <a:pPr marL="171450" indent="-171450">
              <a:buFontTx/>
              <a:buChar char="-"/>
            </a:pPr>
            <a:r>
              <a:rPr lang="en-CA" dirty="0"/>
              <a:t>The problem here is that despite these two templates generating exactly the same code, the compiler does it twice</a:t>
            </a:r>
          </a:p>
          <a:p>
            <a:pPr marL="171450" indent="-171450">
              <a:buFontTx/>
              <a:buChar char="-"/>
            </a:pPr>
            <a:r>
              <a:rPr lang="en-CA" dirty="0"/>
              <a:t>So lets just do a stupid kludge and use a void pointer. </a:t>
            </a:r>
          </a:p>
          <a:p>
            <a:pPr marL="171450" indent="-171450">
              <a:buFontTx/>
              <a:buChar char="-"/>
            </a:pPr>
            <a:r>
              <a:rPr lang="en-CA" dirty="0"/>
              <a:t>And lets just hide this away in some wrapper functions, hey its simple but it saves me like 5k of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B96CE-152F-4BC3-A439-84F0E796DA34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08843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Rep </a:t>
            </a:r>
            <a:r>
              <a:rPr lang="en-CA" dirty="0" err="1"/>
              <a:t>movsb</a:t>
            </a:r>
            <a:r>
              <a:rPr lang="en-CA" dirty="0"/>
              <a:t> is a fast copy instruction it moves one byte from one address to another increments both addresses and then repeats a specified number of times WITHOUT branching</a:t>
            </a:r>
          </a:p>
          <a:p>
            <a:pPr marL="171450" indent="-171450">
              <a:buFontTx/>
              <a:buChar char="-"/>
            </a:pPr>
            <a:r>
              <a:rPr lang="en-CA" dirty="0"/>
              <a:t>The compiler implements </a:t>
            </a:r>
            <a:r>
              <a:rPr lang="en-CA" dirty="0" err="1"/>
              <a:t>memcpy</a:t>
            </a:r>
            <a:r>
              <a:rPr lang="en-CA" dirty="0"/>
              <a:t> as an inline function using optimized assembly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B96CE-152F-4BC3-A439-84F0E796DA34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6997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Ok so what do you do when you’ve done all you can and it still isn’t good enough</a:t>
            </a:r>
          </a:p>
          <a:p>
            <a:pPr marL="171450" indent="-171450">
              <a:buFontTx/>
              <a:buChar char="-"/>
            </a:pPr>
            <a:r>
              <a:rPr lang="en-CA" dirty="0"/>
              <a:t>Well it really pains me to say but C++ isn’t always the answer</a:t>
            </a:r>
          </a:p>
          <a:p>
            <a:pPr marL="171450" indent="-171450">
              <a:buFontTx/>
              <a:buChar char="-"/>
            </a:pPr>
            <a:r>
              <a:rPr lang="en-CA" dirty="0"/>
              <a:t>Most of the super high performance graphics routines are done using inline assembly</a:t>
            </a:r>
          </a:p>
          <a:p>
            <a:pPr marL="171450" indent="-171450">
              <a:buFontTx/>
              <a:buChar char="-"/>
            </a:pPr>
            <a:r>
              <a:rPr lang="en-CA" dirty="0"/>
              <a:t>I designed an entire language in order to compress adventure game logic, I don’t really have time to discuss this so…</a:t>
            </a:r>
          </a:p>
          <a:p>
            <a:pPr marL="171450" indent="-171450">
              <a:buFontTx/>
              <a:buChar char="-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B96CE-152F-4BC3-A439-84F0E796DA34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735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In conclusion writing this </a:t>
            </a:r>
            <a:r>
              <a:rPr lang="en-CA" dirty="0" err="1"/>
              <a:t>kinda</a:t>
            </a:r>
            <a:r>
              <a:rPr lang="en-CA" dirty="0"/>
              <a:t> code is really not that hard, it just demands that you keep it simple and pay attention</a:t>
            </a:r>
          </a:p>
          <a:p>
            <a:pPr marL="171450" indent="-171450">
              <a:buFontTx/>
              <a:buChar char="-"/>
            </a:pPr>
            <a:r>
              <a:rPr lang="en-CA" dirty="0"/>
              <a:t>I hope you enjoyed my talk</a:t>
            </a:r>
          </a:p>
          <a:p>
            <a:pPr marL="171450" indent="-171450">
              <a:buFontTx/>
              <a:buChar char="-"/>
            </a:pPr>
            <a:r>
              <a:rPr lang="en-CA" dirty="0"/>
              <a:t>If you want to know more or are interested in the game itself. You can find me on the internet or right here after the talk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B96CE-152F-4BC3-A439-84F0E796DA34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102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21E59-AE9E-4037-B2E2-2D451253D3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054F72-9C0C-47C3-AAAA-63DA4A22FE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94BA7-C60C-4EEE-9CE2-07BF38464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DA174-F981-4D48-A81B-4CCCE7B02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D6229-5DE7-4499-8B9A-D219A721E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95453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503A7-E83E-4591-AA1A-251596C1A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EF196-5350-424E-83B8-62165014FC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7882B-5EA2-498B-B826-E9E459EC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4AF3A3-C1D7-4911-8A17-D439417A8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29590-AB74-407D-80EC-250FA8820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7613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8E1ECC-486D-41EC-BC1D-369A3D949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1B57E-A549-4700-AA1A-1B0666E05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1E300-C91B-4893-9DEA-719B67C41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3F91C-7B4C-46C5-B179-66FA18F45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16FDF-12B0-4277-99C9-55CFE4C14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22913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03484-5033-45C4-A3A9-E815D36C5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57381-5A87-4B78-AAE8-5131E9BD1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3ADA3-97A6-4D42-8551-72658D882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7A5E5-D905-4EA2-87B3-4F82950BF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81DC8-1B85-4A8D-AE66-154901743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7626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93448-E62C-42BE-A150-5082B4F07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E005C-E4C0-446D-AF36-DABF9B035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D948E-60D9-4571-BD7F-C1B3B46E1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DB48F-097E-497C-BCCA-2823F4570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D8800-4B49-40D5-84C7-49F72F60D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47819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A53F5-9448-4872-9326-EB213AA92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000AD-64ED-4354-9480-181969A875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CB527-4553-4A1F-93B5-0713965CBE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AC2DEB-F38B-4DE4-B16A-018DB3A84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2C4000-3492-4AFA-BED6-CD13E109A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1038A-7764-459B-9226-EA802CD5D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3444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3C126-11B9-438F-9546-6E03928A0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867F5E-803F-46A5-88E2-AB55B5F30A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ACE0F8-EC08-4B55-A3D7-D177C4F818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A7A5DB-856F-4F25-A7B0-5CD699D9E4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ED3E4B-A343-4F7D-96F3-FD31496F15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4F800-6324-454B-8632-688FAC86B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385786-B2D5-482B-A1BB-87D2343E9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86FFDE-935F-4B00-8CB6-4EDCB200A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2400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72417-6351-49E8-B634-0B2C873D3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BD2E8B-13AE-4966-B98F-1F06878C2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B1888-A9D8-487C-9B8A-ED297D141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14998-706A-4E3E-B58E-4B5430FAA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8657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644D9D-9371-4518-AC8E-2F9F7B1BD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F41AD6-31CD-4B8E-BC44-ADBAFE11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C123FF-F207-4C30-B5EE-5C24E4B56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9420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AD48F-62A0-42B3-A55D-16A9273F4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6CAA2-F13C-4BF5-A259-5A66B508A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959F15-0EB9-4E91-A04B-1A8E056754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AC29B7-D70A-41F7-A72E-032DB213C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60795C-1736-4789-84D1-1E3BEBD59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41725-FB6F-402B-B698-9B7CEE64F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2906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ADC30-3262-4FEC-844B-AE9E9DD8C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A6E350-E10D-4232-A7BA-90C9DF4E52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0CECB8-B653-40E2-8BCF-239FCCBC6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63C6C1-633E-4A13-A6E6-B0E33354A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D7821-2A99-4D07-A17D-F352BCCC4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26E01-27BC-4D36-92A6-D95538486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0277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230CCE-0CC9-4137-BE4D-20406EA4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160D4-844D-4BD3-B8EC-6F60528C1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2EA95-AA44-4730-B957-22C978AD6E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DE3E0-F6C9-4A6D-BEC9-BBD040CF19EC}" type="datetimeFigureOut">
              <a:rPr lang="en-CA" smtClean="0"/>
              <a:t>2019-11-25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F2408-84A8-4153-83FC-557D015C75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6EAE8-357B-47F8-A104-FC9A93118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069582-5EB1-4C02-8F77-39BE0A7B06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3222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ter.com/jakedelmastro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ithub.com/pgrAm" TargetMode="External"/><Relationship Id="rId5" Type="http://schemas.openxmlformats.org/officeDocument/2006/relationships/hyperlink" Target="http://www.pgram.itch.io/" TargetMode="External"/><Relationship Id="rId4" Type="http://schemas.openxmlformats.org/officeDocument/2006/relationships/hyperlink" Target="http://www.jakedelmastro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E1DFA-7AEB-4CDC-AD06-200CC8FF2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96098"/>
            <a:ext cx="9144000" cy="1328737"/>
          </a:xfrm>
        </p:spPr>
        <p:txBody>
          <a:bodyPr/>
          <a:lstStyle/>
          <a:p>
            <a:r>
              <a:rPr lang="en-CA" dirty="0">
                <a:latin typeface="Perfect DOS VGA 437" panose="02000009000000000000" pitchFamily="49" charset="0"/>
              </a:rPr>
              <a:t>16-bit C++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0DE040-99E8-4807-B68F-67AD50B32A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1902446"/>
            <a:ext cx="9144000" cy="806640"/>
          </a:xfrm>
        </p:spPr>
        <p:txBody>
          <a:bodyPr>
            <a:normAutofit fontScale="92500" lnSpcReduction="10000"/>
          </a:bodyPr>
          <a:lstStyle/>
          <a:p>
            <a:r>
              <a:rPr lang="en-CA" dirty="0"/>
              <a:t>Considerations for new code on ancient hardware</a:t>
            </a:r>
          </a:p>
          <a:p>
            <a:r>
              <a:rPr lang="en-CA" dirty="0"/>
              <a:t>Jake S. Del Mastro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52E5A9-771D-4F38-A309-ADE5F1545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82" y="3101462"/>
            <a:ext cx="3482957" cy="34829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8672DF-A5A9-4884-B913-A376037E9E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939" y="4060951"/>
            <a:ext cx="4008323" cy="21310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33F643-2BE9-48B6-9D5B-1FC0C47A52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262" y="3766760"/>
            <a:ext cx="3625964" cy="271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073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82A2-398E-4596-998D-EA2C52C5A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WARNING: PLEASE DO NOT USE THIS AS GENERAL C++ ADVICE</a:t>
            </a:r>
            <a:endParaRPr lang="en-CA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19DCD11-3D5F-4B16-94EE-8F4591F98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2482878"/>
              </p:ext>
            </p:extLst>
          </p:nvPr>
        </p:nvGraphicFramePr>
        <p:xfrm>
          <a:off x="838199" y="1690687"/>
          <a:ext cx="10515600" cy="5050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653427501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615539618"/>
                    </a:ext>
                  </a:extLst>
                </a:gridCol>
              </a:tblGrid>
              <a:tr h="844722">
                <a:tc>
                  <a:txBody>
                    <a:bodyPr/>
                    <a:lstStyle/>
                    <a:p>
                      <a:r>
                        <a:rPr lang="en-CA" sz="3600" dirty="0"/>
                        <a:t>What do we want?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600" dirty="0"/>
                        <a:t>But how do we do that?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538221"/>
                  </a:ext>
                </a:extLst>
              </a:tr>
              <a:tr h="3957466"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CA" sz="2800" dirty="0"/>
                        <a:t>Good performance (speed)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CA" sz="2800" dirty="0"/>
                        <a:t>Not to run out of memory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CA" sz="2800" dirty="0"/>
                        <a:t>Well defined behaviour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CA" sz="2800" dirty="0"/>
                        <a:t>Keep code small (48k)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CA" sz="2800" dirty="0"/>
                        <a:t>Avoid accessing memory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CA" sz="2800" dirty="0"/>
                        <a:t>Use your instruction set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CA" sz="2800" dirty="0"/>
                        <a:t>Read the output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CA" sz="2800" dirty="0"/>
                        <a:t>Simple solutions are usually the best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052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155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1267-61C2-4558-B89A-25315B86E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568686"/>
            <a:ext cx="10515600" cy="661720"/>
          </a:xfrm>
        </p:spPr>
        <p:txBody>
          <a:bodyPr>
            <a:spAutoFit/>
          </a:bodyPr>
          <a:lstStyle/>
          <a:p>
            <a:r>
              <a:rPr lang="en-CA" sz="4000" dirty="0">
                <a:latin typeface="Perfect DOS VGA 437" panose="02000009000000000000" pitchFamily="49" charset="0"/>
              </a:rPr>
              <a:t>Make sure you know what you're doing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26364C-45C9-49D5-8A6A-F72F53642277}"/>
              </a:ext>
            </a:extLst>
          </p:cNvPr>
          <p:cNvSpPr/>
          <p:nvPr/>
        </p:nvSpPr>
        <p:spPr>
          <a:xfrm>
            <a:off x="1055440" y="1340768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sz="1600" dirty="0">
                <a:solidFill>
                  <a:srgbClr val="008000"/>
                </a:solidFill>
                <a:latin typeface="Consolas" panose="020B0609020204030204" pitchFamily="49" charset="0"/>
              </a:rPr>
              <a:t>//int == 16 bits</a:t>
            </a: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screenHeight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= 200;</a:t>
            </a:r>
          </a:p>
          <a:p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screenWidth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= 320;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(x &lt; 0 || y &lt; 0)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pixelIndex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y *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screenWidth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+ x;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8000"/>
                </a:solidFill>
                <a:latin typeface="Consolas" panose="020B0609020204030204" pitchFamily="49" charset="0"/>
              </a:rPr>
              <a:t>//better, no overflow</a:t>
            </a: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int16_t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screenHeight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200;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int16_t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screenWidth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320;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(x &lt; 0 || y &lt; 0)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FR" sz="1600" dirty="0">
                <a:solidFill>
                  <a:srgbClr val="2B91AF"/>
                </a:solidFill>
                <a:latin typeface="Consolas" panose="020B0609020204030204" pitchFamily="49" charset="0"/>
              </a:rPr>
              <a:t>uint16_t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pixelIndex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(</a:t>
            </a:r>
            <a:r>
              <a:rPr lang="fr-FR" sz="1600" dirty="0">
                <a:solidFill>
                  <a:srgbClr val="2B91AF"/>
                </a:solidFill>
                <a:latin typeface="Consolas" panose="020B0609020204030204" pitchFamily="49" charset="0"/>
              </a:rPr>
              <a:t>uint16_t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)y *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screenWidth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+ x;</a:t>
            </a:r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1388392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FF9A6-98A2-4DB1-82CF-E7863486E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568686"/>
            <a:ext cx="10515600" cy="661720"/>
          </a:xfrm>
        </p:spPr>
        <p:txBody>
          <a:bodyPr>
            <a:spAutoFit/>
          </a:bodyPr>
          <a:lstStyle/>
          <a:p>
            <a:r>
              <a:rPr lang="en-CA" sz="4000" dirty="0">
                <a:latin typeface="Perfect DOS VGA 437" panose="02000009000000000000" pitchFamily="49" charset="0"/>
              </a:rPr>
              <a:t>Design the code around the machine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ECCF01-4901-498C-BCDC-28C4D9A15303}"/>
              </a:ext>
            </a:extLst>
          </p:cNvPr>
          <p:cNvSpPr/>
          <p:nvPr/>
        </p:nvSpPr>
        <p:spPr>
          <a:xfrm>
            <a:off x="1055440" y="1340768"/>
            <a:ext cx="10452100" cy="526297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//fill function table for OPL driver</a:t>
            </a:r>
            <a:endParaRPr lang="en-CA" sz="16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>
                <a:solidFill>
                  <a:srgbClr val="6F008A"/>
                </a:solidFill>
                <a:latin typeface="Consolas" panose="020B0609020204030204" pitchFamily="49" charset="0"/>
              </a:rPr>
              <a:t>near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>
                <a:solidFill>
                  <a:srgbClr val="6F008A"/>
                </a:solidFill>
                <a:latin typeface="Consolas" panose="020B0609020204030204" pitchFamily="49" charset="0"/>
              </a:rPr>
              <a:t>near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opl_funcs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[8]) (</a:t>
            </a:r>
            <a:r>
              <a:rPr lang="en-CA" sz="1600" dirty="0">
                <a:solidFill>
                  <a:srgbClr val="2B91AF"/>
                </a:solidFill>
                <a:latin typeface="Consolas" panose="020B0609020204030204" pitchFamily="49" charset="0"/>
              </a:rPr>
              <a:t>uint8_t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CA" sz="1600" dirty="0">
                <a:solidFill>
                  <a:srgbClr val="2B91AF"/>
                </a:solidFill>
                <a:latin typeface="Consolas" panose="020B0609020204030204" pitchFamily="49" charset="0"/>
              </a:rPr>
              <a:t>uint8_t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CA" sz="1600" dirty="0">
                <a:solidFill>
                  <a:srgbClr val="2B91AF"/>
                </a:solidFill>
                <a:latin typeface="Consolas" panose="020B0609020204030204" pitchFamily="49" charset="0"/>
              </a:rPr>
              <a:t>uint8_t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 = {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OPL_note_off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OPL_note_on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nothing,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OPL_handle_cc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OPL_program_change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nothing, nothing, nothing };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6F008A"/>
                </a:solidFill>
                <a:latin typeface="Consolas" panose="020B0609020204030204" pitchFamily="49" charset="0"/>
              </a:rPr>
              <a:t>_FAR_SS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handle_midi_Message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	do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CA" sz="1600" dirty="0">
                <a:solidFill>
                  <a:srgbClr val="008000"/>
                </a:solidFill>
                <a:latin typeface="Consolas" panose="020B0609020204030204" pitchFamily="49" charset="0"/>
              </a:rPr>
              <a:t>		//Read message &amp; stuff...</a:t>
            </a: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FR" sz="1600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fr-FR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2B91AF"/>
                </a:solidFill>
                <a:latin typeface="Consolas" panose="020B0609020204030204" pitchFamily="49" charset="0"/>
              </a:rPr>
              <a:t>uint8_t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arg0 = *(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midiBuf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++);</a:t>
            </a:r>
          </a:p>
          <a:p>
            <a:r>
              <a:rPr lang="fr-FR" sz="1600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fr-FR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600" dirty="0">
                <a:solidFill>
                  <a:srgbClr val="2B91AF"/>
                </a:solidFill>
                <a:latin typeface="Consolas" panose="020B0609020204030204" pitchFamily="49" charset="0"/>
              </a:rPr>
              <a:t>uint8_t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arg1 = *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midiBuf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fr-F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//execute the action from the function table</a:t>
            </a: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		midi_funcs[message &amp; 0x07](status, arg0, arg1);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		//Do a bit more stuff...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		midi_message_timer = read_var_len(midiBuf); </a:t>
            </a:r>
            <a:r>
              <a:rPr lang="da-DK" sz="1600" dirty="0">
                <a:solidFill>
                  <a:srgbClr val="008000"/>
                </a:solidFill>
                <a:latin typeface="Consolas" panose="020B0609020204030204" pitchFamily="49" charset="0"/>
              </a:rPr>
              <a:t>//set timer for next event</a:t>
            </a:r>
            <a:endParaRPr lang="da-DK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	} </a:t>
            </a:r>
            <a:r>
              <a:rPr lang="da-DK" sz="1600" dirty="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 (midi_message_timer == 0);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midi_sound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current_trackPtr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midiBuf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//update the index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2865234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958B4-0976-4A0F-BB85-1FD30813F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564998"/>
            <a:ext cx="10515600" cy="661720"/>
          </a:xfrm>
        </p:spPr>
        <p:txBody>
          <a:bodyPr>
            <a:spAutoFit/>
          </a:bodyPr>
          <a:lstStyle/>
          <a:p>
            <a:r>
              <a:rPr lang="en-CA" sz="4000" dirty="0">
                <a:latin typeface="Perfect DOS VGA 437" panose="02000009000000000000" pitchFamily="49" charset="0"/>
              </a:rPr>
              <a:t>Break the type system when it helps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F6B880C-A0CE-4424-92C9-272D4001F769}"/>
              </a:ext>
            </a:extLst>
          </p:cNvPr>
          <p:cNvSpPr/>
          <p:nvPr/>
        </p:nvSpPr>
        <p:spPr>
          <a:xfrm>
            <a:off x="1055440" y="1340768"/>
            <a:ext cx="105156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//just two lists of pointers, but the template will be instantiated twice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std::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*&gt;		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object_table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std::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scriptProcess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*&gt;	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scriptProcess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script_table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8000"/>
                </a:solidFill>
                <a:latin typeface="Consolas" panose="020B0609020204030204" pitchFamily="49" charset="0"/>
              </a:rPr>
              <a:t>//only instantiated once</a:t>
            </a: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std::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*&gt;	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object_table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std::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*&gt;		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scriptProcess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script_table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inline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scriptProcess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getProcess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scriptProcess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processID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 { 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scriptProcess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*&gt;(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scriptProcess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script_table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</a:rPr>
              <a:t>[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s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</a:rPr>
              <a:t>]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inline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&amp;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getObjectByID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CA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idType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o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 { 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en-US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static_cast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*&gt;(</a:t>
            </a:r>
            <a:r>
              <a:rPr lang="en-US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gameObject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object_table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</a:rPr>
              <a:t>[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o</a:t>
            </a:r>
            <a:r>
              <a:rPr lang="en-US" sz="1600" dirty="0">
                <a:solidFill>
                  <a:srgbClr val="008080"/>
                </a:solidFill>
                <a:latin typeface="Consolas" panose="020B0609020204030204" pitchFamily="49" charset="0"/>
              </a:rPr>
              <a:t>]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356584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85313-DCB3-4151-BC85-62ED05BE9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568686"/>
            <a:ext cx="10515600" cy="661720"/>
          </a:xfrm>
        </p:spPr>
        <p:txBody>
          <a:bodyPr>
            <a:spAutoFit/>
          </a:bodyPr>
          <a:lstStyle/>
          <a:p>
            <a:r>
              <a:rPr lang="en-CA" sz="4000" dirty="0">
                <a:latin typeface="Perfect DOS VGA 437" panose="02000009000000000000" pitchFamily="49" charset="0"/>
              </a:rPr>
              <a:t>Fancy CPU 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D707A-B010-4873-9676-816EE09AE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CA" dirty="0">
                <a:latin typeface="Consolas" panose="020B0609020204030204" pitchFamily="49" charset="0"/>
              </a:rPr>
              <a:t>rep </a:t>
            </a:r>
            <a:r>
              <a:rPr lang="en-CA" dirty="0" err="1">
                <a:latin typeface="Consolas" panose="020B0609020204030204" pitchFamily="49" charset="0"/>
              </a:rPr>
              <a:t>movsb</a:t>
            </a:r>
            <a:r>
              <a:rPr lang="en-CA" dirty="0">
                <a:latin typeface="Consolas" panose="020B0609020204030204" pitchFamily="49" charset="0"/>
              </a:rPr>
              <a:t> </a:t>
            </a:r>
            <a:r>
              <a:rPr lang="en-CA" dirty="0"/>
              <a:t>is probably the greatest CPU instruction ever invented</a:t>
            </a:r>
          </a:p>
          <a:p>
            <a:r>
              <a:rPr lang="en-CA" dirty="0"/>
              <a:t>How can we use it?</a:t>
            </a:r>
          </a:p>
          <a:p>
            <a:r>
              <a:rPr lang="en-CA" dirty="0" err="1"/>
              <a:t>memcpy</a:t>
            </a:r>
            <a:r>
              <a:rPr lang="en-CA" dirty="0"/>
              <a:t>() and friends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1FFD06-4CEF-4190-9F77-A8C67A340314}"/>
              </a:ext>
            </a:extLst>
          </p:cNvPr>
          <p:cNvSpPr/>
          <p:nvPr/>
        </p:nvSpPr>
        <p:spPr>
          <a:xfrm>
            <a:off x="1055440" y="3717032"/>
            <a:ext cx="10801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//this needs to be fast because it needs to finish before the retrace finishes</a:t>
            </a:r>
          </a:p>
          <a:p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 err="1">
                <a:solidFill>
                  <a:srgbClr val="2B91AF"/>
                </a:solidFill>
                <a:latin typeface="Consolas" panose="020B0609020204030204" pitchFamily="49" charset="0"/>
              </a:rPr>
              <a:t>colorPalette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::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updateRange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>
                <a:solidFill>
                  <a:srgbClr val="2B91AF"/>
                </a:solidFill>
                <a:latin typeface="Consolas" panose="020B0609020204030204" pitchFamily="49" charset="0"/>
              </a:rPr>
              <a:t>uint8_t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startIndex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>
                <a:solidFill>
                  <a:srgbClr val="2B91AF"/>
                </a:solidFill>
                <a:latin typeface="Consolas" panose="020B0609020204030204" pitchFamily="49" charset="0"/>
              </a:rPr>
              <a:t>uint8_t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* 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values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CA" sz="1600" dirty="0">
                <a:solidFill>
                  <a:srgbClr val="2B91AF"/>
                </a:solidFill>
                <a:latin typeface="Consolas" panose="020B0609020204030204" pitchFamily="49" charset="0"/>
              </a:rPr>
              <a:t>uint16_t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length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nb-NO" sz="1600" dirty="0">
                <a:solidFill>
                  <a:srgbClr val="2B91AF"/>
                </a:solidFill>
                <a:latin typeface="Consolas" panose="020B0609020204030204" pitchFamily="49" charset="0"/>
              </a:rPr>
              <a:t>	uint8_t</a:t>
            </a:r>
            <a:r>
              <a:rPr lang="nb-NO" sz="1600" dirty="0">
                <a:solidFill>
                  <a:srgbClr val="000000"/>
                </a:solidFill>
                <a:latin typeface="Consolas" panose="020B0609020204030204" pitchFamily="49" charset="0"/>
              </a:rPr>
              <a:t>* pPtr = paletteBuffer + </a:t>
            </a:r>
            <a:r>
              <a:rPr lang="nb-NO" sz="1600" dirty="0">
                <a:solidFill>
                  <a:srgbClr val="808080"/>
                </a:solidFill>
                <a:latin typeface="Consolas" panose="020B0609020204030204" pitchFamily="49" charset="0"/>
              </a:rPr>
              <a:t>startIndex</a:t>
            </a:r>
            <a:r>
              <a:rPr lang="nb-NO" sz="1600" dirty="0">
                <a:solidFill>
                  <a:srgbClr val="000000"/>
                </a:solidFill>
                <a:latin typeface="Consolas" panose="020B0609020204030204" pitchFamily="49" charset="0"/>
              </a:rPr>
              <a:t> * 3;</a:t>
            </a: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memcpy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pPtr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values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CA" sz="1600" dirty="0">
                <a:solidFill>
                  <a:srgbClr val="808080"/>
                </a:solidFill>
                <a:latin typeface="Consolas" panose="020B0609020204030204" pitchFamily="49" charset="0"/>
              </a:rPr>
              <a:t>length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); </a:t>
            </a:r>
            <a:r>
              <a:rPr lang="en-CA" sz="1600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en-CA" sz="1600" dirty="0" err="1">
                <a:solidFill>
                  <a:srgbClr val="249224"/>
                </a:solidFill>
                <a:latin typeface="Consolas" panose="020B0609020204030204" pitchFamily="49" charset="0"/>
              </a:rPr>
              <a:t>memcpy</a:t>
            </a:r>
            <a:r>
              <a:rPr lang="en-CA" sz="1600" dirty="0">
                <a:solidFill>
                  <a:srgbClr val="008000"/>
                </a:solidFill>
                <a:latin typeface="Consolas" panose="020B0609020204030204" pitchFamily="49" charset="0"/>
              </a:rPr>
              <a:t> to the rescue</a:t>
            </a: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numModified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int_max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((</a:t>
            </a:r>
            <a:r>
              <a:rPr lang="en-US" sz="1600" dirty="0">
                <a:solidFill>
                  <a:srgbClr val="2B91AF"/>
                </a:solidFill>
                <a:latin typeface="Consolas" panose="020B0609020204030204" pitchFamily="49" charset="0"/>
              </a:rPr>
              <a:t>int16_t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startIndex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* 3 +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numModified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380414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22666-1E55-4CBF-910A-0579CF649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568686"/>
            <a:ext cx="10515600" cy="661720"/>
          </a:xfrm>
        </p:spPr>
        <p:txBody>
          <a:bodyPr>
            <a:spAutoFit/>
          </a:bodyPr>
          <a:lstStyle/>
          <a:p>
            <a:r>
              <a:rPr lang="en-CA" sz="4000" dirty="0">
                <a:latin typeface="Perfect DOS VGA 437" panose="02000009000000000000" pitchFamily="49" charset="0"/>
              </a:rPr>
              <a:t>C++ isn't always the answer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326A1-9563-4445-BA38-CD45D61FE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lnSpcReduction="10000"/>
          </a:bodyPr>
          <a:lstStyle/>
          <a:p>
            <a:r>
              <a:rPr lang="en-CA" dirty="0"/>
              <a:t>I was super sad when I realized this</a:t>
            </a:r>
          </a:p>
          <a:p>
            <a:endParaRPr lang="en-CA" dirty="0"/>
          </a:p>
          <a:p>
            <a:r>
              <a:rPr lang="en-CA" dirty="0"/>
              <a:t>Write pure assembly when necessary (e.g. graphics functions)</a:t>
            </a:r>
          </a:p>
          <a:p>
            <a:endParaRPr lang="en-CA" dirty="0"/>
          </a:p>
          <a:p>
            <a:r>
              <a:rPr lang="en-CA" dirty="0"/>
              <a:t>Be creative: I designed an entire language to compress the logic required for adventure games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1595D5-D8F4-4901-A86B-C31237F087BA}"/>
              </a:ext>
            </a:extLst>
          </p:cNvPr>
          <p:cNvSpPr/>
          <p:nvPr/>
        </p:nvSpPr>
        <p:spPr>
          <a:xfrm>
            <a:off x="6456040" y="1825625"/>
            <a:ext cx="5400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6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//</a:t>
            </a:r>
            <a:r>
              <a:rPr lang="en-CA" sz="16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chuckscript</a:t>
            </a:r>
            <a:endParaRPr lang="en-CA" sz="16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6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selected_object</a:t>
            </a:r>
            <a:r>
              <a:rPr lang="en-CA" sz="16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==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use_hands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arg_1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selected_object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==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gas_can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car_fueled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remove_from_inventory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arg_1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gas_can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CA" sz="16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selected_object</a:t>
            </a:r>
            <a:r>
              <a:rPr lang="en-CA" sz="16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NONE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play_sound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did_something_sound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38758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1A5FC-1B8C-42B7-A16E-169F531C3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5440" y="548680"/>
            <a:ext cx="10515600" cy="661720"/>
          </a:xfrm>
        </p:spPr>
        <p:txBody>
          <a:bodyPr>
            <a:spAutoFit/>
          </a:bodyPr>
          <a:lstStyle/>
          <a:p>
            <a:r>
              <a:rPr lang="en-CA" sz="4000" dirty="0">
                <a:latin typeface="Perfect DOS VGA 437" panose="02000009000000000000" pitchFamily="49" charset="0"/>
              </a:rPr>
              <a:t>Plugs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A179C-6216-4359-8F59-470202543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37720" cy="4667250"/>
          </a:xfrm>
        </p:spPr>
        <p:txBody>
          <a:bodyPr>
            <a:normAutofit/>
          </a:bodyPr>
          <a:lstStyle/>
          <a:p>
            <a:r>
              <a:rPr lang="en-CA" dirty="0"/>
              <a:t>Find me online: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Twitter: </a:t>
            </a:r>
            <a:r>
              <a:rPr lang="en-CA" dirty="0">
                <a:hlinkClick r:id="rId3"/>
              </a:rPr>
              <a:t>@</a:t>
            </a:r>
            <a:r>
              <a:rPr lang="en-CA" dirty="0" err="1">
                <a:hlinkClick r:id="rId3"/>
              </a:rPr>
              <a:t>jakedelmastro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Web: </a:t>
            </a:r>
            <a:r>
              <a:rPr lang="en-CA" dirty="0">
                <a:hlinkClick r:id="rId4"/>
              </a:rPr>
              <a:t>jakedelmastro.com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Demos: </a:t>
            </a:r>
            <a:r>
              <a:rPr lang="en-CA" dirty="0">
                <a:hlinkClick r:id="rId5"/>
              </a:rPr>
              <a:t>pgram.itch.io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GitHub: </a:t>
            </a:r>
            <a:r>
              <a:rPr lang="en-CA" dirty="0">
                <a:hlinkClick r:id="rId6"/>
              </a:rPr>
              <a:t>github.com/pgrAm</a:t>
            </a:r>
            <a:endParaRPr lang="en-CA" dirty="0"/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FE87F8-3160-48BE-A939-FF4DCBE2ED5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270" y="2946050"/>
            <a:ext cx="2475913" cy="354682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0C45259-B332-4840-BE4E-EE5229F2906B}"/>
              </a:ext>
            </a:extLst>
          </p:cNvPr>
          <p:cNvSpPr txBox="1">
            <a:spLocks/>
          </p:cNvSpPr>
          <p:nvPr/>
        </p:nvSpPr>
        <p:spPr>
          <a:xfrm>
            <a:off x="6108367" y="1825625"/>
            <a:ext cx="453772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/>
              <a:t>Special thanks to:</a:t>
            </a:r>
          </a:p>
          <a:p>
            <a:pPr marL="457200" lvl="1" indent="0">
              <a:buNone/>
            </a:pPr>
            <a:endParaRPr lang="en-CA" dirty="0"/>
          </a:p>
          <a:p>
            <a:pPr marL="457200" lvl="1" indent="0">
              <a:buNone/>
            </a:pPr>
            <a:r>
              <a:rPr lang="en-CA" dirty="0"/>
              <a:t>OpenWatcomV2 Project</a:t>
            </a:r>
          </a:p>
        </p:txBody>
      </p:sp>
    </p:spTree>
    <p:extLst>
      <p:ext uri="{BB962C8B-B14F-4D97-AF65-F5344CB8AC3E}">
        <p14:creationId xmlns:p14="http://schemas.microsoft.com/office/powerpoint/2010/main" val="1696380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2067</TotalTime>
  <Words>1017</Words>
  <Application>Microsoft Office PowerPoint</Application>
  <PresentationFormat>Widescreen</PresentationFormat>
  <Paragraphs>146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Consolas</vt:lpstr>
      <vt:lpstr>Perfect DOS VGA 437</vt:lpstr>
      <vt:lpstr>Arial</vt:lpstr>
      <vt:lpstr>Calibri Light</vt:lpstr>
      <vt:lpstr>Office Theme</vt:lpstr>
      <vt:lpstr>16-bit C++</vt:lpstr>
      <vt:lpstr>WARNING: PLEASE DO NOT USE THIS AS GENERAL C++ ADVICE</vt:lpstr>
      <vt:lpstr>Make sure you know what you're doing</vt:lpstr>
      <vt:lpstr>Design the code around the machine</vt:lpstr>
      <vt:lpstr>Break the type system when it helps</vt:lpstr>
      <vt:lpstr>Fancy CPU Instructions</vt:lpstr>
      <vt:lpstr>C++ isn't always the answer</vt:lpstr>
      <vt:lpstr>Plugs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Jake Del Mastro</dc:creator>
  <cp:lastModifiedBy>Jake Del Mastro</cp:lastModifiedBy>
  <cp:revision>31</cp:revision>
  <dcterms:created xsi:type="dcterms:W3CDTF">2019-11-23T17:34:33Z</dcterms:created>
  <dcterms:modified xsi:type="dcterms:W3CDTF">2019-11-25T17:22:36Z</dcterms:modified>
</cp:coreProperties>
</file>

<file path=docProps/thumbnail.jpeg>
</file>